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78" r:id="rId26"/>
    <p:sldId id="279" r:id="rId27"/>
    <p:sldId id="280" r:id="rId28"/>
    <p:sldId id="281" r:id="rId29"/>
    <p:sldId id="286" r:id="rId30"/>
    <p:sldId id="287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Структура численности работников по видам деятельности организаций  за 2016 год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численности работников по видам деятельности организаций за 2013 год</c:v>
                </c:pt>
              </c:strCache>
            </c:strRef>
          </c:tx>
          <c:dPt>
            <c:idx val="0"/>
            <c:spPr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0.14401655793713131"/>
                  <c:y val="-2.2898499655064602E-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образование
42%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2186606882473024"/>
                  <c:y val="-0.17289049664927075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здравоохранение и социальные услуги 18%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7859361444018477E-2"/>
                  <c:y val="9.7197999276054062E-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государственное управление, социальное обеспечение16%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5.972706820853544E-2"/>
                  <c:y val="0.1199440498117651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транспортировка и хранение 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7.6085107417128414E-2"/>
                  <c:y val="9.2896143561660649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обеспечение электроэнергией, </a:t>
                    </a:r>
                    <a:endParaRPr lang="ru-RU" sz="1300" dirty="0" smtClean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газом </a:t>
                    </a:r>
                    <a:r>
                      <a:rPr lang="ru-RU" sz="13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и паром</a:t>
                    </a:r>
                    <a:r>
                      <a:rPr lang="ru-RU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sz="1300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 кондиционирование </a:t>
                    </a:r>
                    <a:r>
                      <a:rPr lang="ru-RU" sz="13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воздуха 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30558226325192273"/>
                  <c:y val="4.1600445751618864E-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прочие виды деятельности 
13 %</a:t>
                    </a:r>
                  </a:p>
                </c:rich>
              </c:tx>
              <c:dLblPos val="bestFit"/>
              <c:showCatName val="1"/>
              <c:showPercent val="1"/>
            </c:dLbl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30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здравоохранение</c:v>
                </c:pt>
                <c:pt idx="2">
                  <c:v>государственное управление, социальное страхование</c:v>
                </c:pt>
                <c:pt idx="3">
                  <c:v>транспорт и связь</c:v>
                </c:pt>
                <c:pt idx="4">
                  <c:v>производство и распределение электроэнергии, газа и воды</c:v>
                </c:pt>
                <c:pt idx="5">
                  <c:v>прочие виды деятельности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0.42000000000000032</c:v>
                </c:pt>
                <c:pt idx="1">
                  <c:v>0.18000000000000024</c:v>
                </c:pt>
                <c:pt idx="2">
                  <c:v>0.16000000000000009</c:v>
                </c:pt>
                <c:pt idx="3" formatCode="0%">
                  <c:v>3.000000000000002E-2</c:v>
                </c:pt>
                <c:pt idx="4">
                  <c:v>8.0000000000000071E-2</c:v>
                </c:pt>
                <c:pt idx="5">
                  <c:v>0.13</c:v>
                </c:pt>
              </c:numCache>
            </c:numRef>
          </c:val>
        </c:ser>
        <c:dLbls>
          <c:showCatName val="1"/>
          <c:showPercent val="1"/>
        </c:dLbls>
        <c:firstSliceAng val="20"/>
      </c:pieChart>
    </c:plotArea>
    <c:plotVisOnly val="1"/>
    <c:dispBlanksAs val="zero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dirty="0" smtClean="0">
                <a:latin typeface="Times New Roman"/>
                <a:ea typeface="Calibri"/>
                <a:cs typeface="Calibri"/>
              </a:rPr>
              <a:t>ИНВЕСТИЦИОННЫЙ ПАСПОРТ МО МР «ИЖЕМСКИЙ»</a:t>
            </a:r>
            <a:endParaRPr lang="ru-RU" sz="1100" dirty="0">
              <a:latin typeface="+mj-lt"/>
              <a:ea typeface="Calibri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DA2D-8AA8-4243-B780-51C7684BA40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3170-D61C-4DEA-8588-CE06B683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11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dmizhma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i.toropova@fsfp.r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_grechenuk@komi.rgs.ru" TargetMode="External"/><Relationship Id="rId2" Type="http://schemas.openxmlformats.org/officeDocument/2006/relationships/hyperlink" Target="mailto:plyusnina.violetta@sogaz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izhma.ru/content/menu/1241/Kelchiyur-Zentralnaya-170.png" TargetMode="External"/><Relationship Id="rId13" Type="http://schemas.openxmlformats.org/officeDocument/2006/relationships/hyperlink" Target="http://www.admizhma.ru/content/menu/1241/Sizyabsk-538.png" TargetMode="External"/><Relationship Id="rId3" Type="http://schemas.openxmlformats.org/officeDocument/2006/relationships/hyperlink" Target="http://www.admizhma.ru/content/menu/1241/Schelyayur-Gagarina-3.png" TargetMode="External"/><Relationship Id="rId7" Type="http://schemas.openxmlformats.org/officeDocument/2006/relationships/hyperlink" Target="http://www.admizhma.ru/content/menu/1241/Kelchiyur-Zentralnaya-168.png" TargetMode="External"/><Relationship Id="rId12" Type="http://schemas.openxmlformats.org/officeDocument/2006/relationships/hyperlink" Target="http://www.admizhma.ru/content/menu/1241/Sizyabsk-507.png" TargetMode="External"/><Relationship Id="rId2" Type="http://schemas.openxmlformats.org/officeDocument/2006/relationships/hyperlink" Target="http://www.admizhma.ru/content/menu/1241/Schelyayur-Gagarina-4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izhma.ru/content/menu/1241/Schelyayur-Pristanskaya-30.png" TargetMode="External"/><Relationship Id="rId11" Type="http://schemas.openxmlformats.org/officeDocument/2006/relationships/hyperlink" Target="http://www.admizhma.ru/content/menu/1241/Bolschoe-Galovo-136.png" TargetMode="External"/><Relationship Id="rId5" Type="http://schemas.openxmlformats.org/officeDocument/2006/relationships/hyperlink" Target="http://www.admizhma.ru/content/menu/1241/Schelyayur-Rabochaya-16.png" TargetMode="External"/><Relationship Id="rId15" Type="http://schemas.openxmlformats.org/officeDocument/2006/relationships/hyperlink" Target="http://www.admizhma.ru/content/menu/1241/Sizyabsk-550.png" TargetMode="External"/><Relationship Id="rId10" Type="http://schemas.openxmlformats.org/officeDocument/2006/relationships/hyperlink" Target="http://www.admizhma.ru/content/menu/1241/Ust-Ighma-238.png" TargetMode="External"/><Relationship Id="rId4" Type="http://schemas.openxmlformats.org/officeDocument/2006/relationships/hyperlink" Target="http://www.admizhma.ru/content/menu/1241/Schelyayur-Gagarina-7.png" TargetMode="External"/><Relationship Id="rId9" Type="http://schemas.openxmlformats.org/officeDocument/2006/relationships/hyperlink" Target="http://www.admizhma.ru/content/menu/1241/Kelchiyur-Zentralnaya-169.png" TargetMode="External"/><Relationship Id="rId14" Type="http://schemas.openxmlformats.org/officeDocument/2006/relationships/hyperlink" Target="http://www.admizhma.ru/content/menu/1241/Sizyabsk-508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izhma.ru/content/menu/1241/Krasnobor-Zentralnaya-4b.png" TargetMode="External"/><Relationship Id="rId13" Type="http://schemas.openxmlformats.org/officeDocument/2006/relationships/hyperlink" Target="http://www.admizhma.ru/content/menu/1241/Nyaschabogh-Zentralnaya-332.png" TargetMode="External"/><Relationship Id="rId18" Type="http://schemas.openxmlformats.org/officeDocument/2006/relationships/hyperlink" Target="http://www.admizhma.ru/content/menu/1241/Pil-Egor.png" TargetMode="External"/><Relationship Id="rId3" Type="http://schemas.openxmlformats.org/officeDocument/2006/relationships/hyperlink" Target="http://www.admizhma.ru/content/menu/1241/Bakur.png" TargetMode="External"/><Relationship Id="rId7" Type="http://schemas.openxmlformats.org/officeDocument/2006/relationships/hyperlink" Target="http://www.admizhma.ru/content/menu/1241/Krasnobor-Zentralnaya-4.png" TargetMode="External"/><Relationship Id="rId12" Type="http://schemas.openxmlformats.org/officeDocument/2006/relationships/hyperlink" Target="http://www.admizhma.ru/content/menu/1241/Nyaschabogh-Zentralnaya-211.png" TargetMode="External"/><Relationship Id="rId17" Type="http://schemas.openxmlformats.org/officeDocument/2006/relationships/hyperlink" Target="http://www.admizhma.ru/content/menu/1241/Nyaschabogh-Zentralnaya-209.png" TargetMode="External"/><Relationship Id="rId2" Type="http://schemas.openxmlformats.org/officeDocument/2006/relationships/hyperlink" Target="http://www.admizhma.ru/content/menu/1241/Bryka.png" TargetMode="External"/><Relationship Id="rId16" Type="http://schemas.openxmlformats.org/officeDocument/2006/relationships/hyperlink" Target="http://www.admizhma.ru/content/menu/1241/Nyaschabogh-Zentralnaya-206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izhma.ru/content/menu/1241/Ighma-Sovetskaya-67.png" TargetMode="External"/><Relationship Id="rId11" Type="http://schemas.openxmlformats.org/officeDocument/2006/relationships/hyperlink" Target="http://www.admizhma.ru/content/menu/1241/Nyaschabogh-Zentralnaya-204.png" TargetMode="External"/><Relationship Id="rId5" Type="http://schemas.openxmlformats.org/officeDocument/2006/relationships/hyperlink" Target="http://www.admizhma.ru/content/menu/1241/Brykalansk-Schkolnyi-5.png" TargetMode="External"/><Relationship Id="rId15" Type="http://schemas.openxmlformats.org/officeDocument/2006/relationships/hyperlink" Target="http://www.admizhma.ru/content/menu/1241/Nyaschabogh-Zentralnaya.png" TargetMode="External"/><Relationship Id="rId10" Type="http://schemas.openxmlformats.org/officeDocument/2006/relationships/hyperlink" Target="http://www.admizhma.ru/content/menu/1241/Nyaschabogh-Zentralnaya-219.png" TargetMode="External"/><Relationship Id="rId4" Type="http://schemas.openxmlformats.org/officeDocument/2006/relationships/hyperlink" Target="http://www.admizhma.ru/content/menu/1241/Bakur-206.png" TargetMode="External"/><Relationship Id="rId9" Type="http://schemas.openxmlformats.org/officeDocument/2006/relationships/hyperlink" Target="http://www.admizhma.ru/content/menu/1241/Krasnobor-Zentralnaya-4v.png" TargetMode="External"/><Relationship Id="rId14" Type="http://schemas.openxmlformats.org/officeDocument/2006/relationships/hyperlink" Target="http://www.admizhma.ru/content/menu/1241/Nyaschabogh-Zentralnaya-217a.pn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zhma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772400" cy="1470025"/>
          </a:xfrm>
        </p:spPr>
        <p:txBody>
          <a:bodyPr/>
          <a:lstStyle/>
          <a:p>
            <a:r>
              <a:rPr sz="3600"/>
              <a:t>ИНВЕСТИЦИОННЫЙ ПАСПОРТ </a:t>
            </a:r>
            <a:r>
              <a:rPr sz="3600" smtClean="0"/>
              <a:t/>
            </a:r>
            <a:br>
              <a:rPr sz="3600" smtClean="0"/>
            </a:br>
            <a:r>
              <a:rPr sz="3600" smtClean="0"/>
              <a:t>МО </a:t>
            </a:r>
            <a:r>
              <a:rPr sz="3600"/>
              <a:t>МР «ИЖЕМСКИЙ»</a:t>
            </a:r>
            <a:r>
              <a:t/>
            </a:r>
            <a:br/>
            <a:endParaRPr lang="ru-RU" dirty="0"/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143380"/>
            <a:ext cx="1673077" cy="20842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10800000">
            <a:off x="0" y="3286124"/>
            <a:ext cx="15716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7572396" y="3357562"/>
            <a:ext cx="15716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858280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u="sng" dirty="0"/>
              <a:t>Полезные </a:t>
            </a:r>
            <a:r>
              <a:rPr lang="ru-RU" sz="3000" b="1" i="1" u="sng" dirty="0" smtClean="0"/>
              <a:t>ископаемые</a:t>
            </a:r>
          </a:p>
          <a:p>
            <a:r>
              <a:rPr lang="ru-RU" dirty="0"/>
              <a:t>Нефть, газ, </a:t>
            </a:r>
            <a:r>
              <a:rPr lang="ru-RU" dirty="0" smtClean="0"/>
              <a:t>конденсат</a:t>
            </a:r>
          </a:p>
          <a:p>
            <a:r>
              <a:rPr lang="ru-RU" dirty="0"/>
              <a:t>Бурый </a:t>
            </a:r>
            <a:r>
              <a:rPr lang="ru-RU" dirty="0" smtClean="0"/>
              <a:t>уголь</a:t>
            </a:r>
          </a:p>
          <a:p>
            <a:r>
              <a:rPr lang="ru-RU" dirty="0"/>
              <a:t>Горючие сланцы </a:t>
            </a:r>
          </a:p>
          <a:p>
            <a:r>
              <a:rPr lang="ru-RU" dirty="0" smtClean="0"/>
              <a:t>Сера</a:t>
            </a:r>
          </a:p>
          <a:p>
            <a:r>
              <a:rPr lang="ru-RU" dirty="0" smtClean="0"/>
              <a:t>Фосфориты</a:t>
            </a:r>
          </a:p>
          <a:p>
            <a:r>
              <a:rPr lang="ru-RU" dirty="0"/>
              <a:t>Глауконит </a:t>
            </a:r>
            <a:endParaRPr lang="ru-RU" dirty="0" smtClean="0"/>
          </a:p>
          <a:p>
            <a:r>
              <a:rPr lang="ru-RU" dirty="0"/>
              <a:t>Кварцевые стекольные пески </a:t>
            </a:r>
          </a:p>
          <a:p>
            <a:r>
              <a:rPr lang="ru-RU" dirty="0"/>
              <a:t>Минеральные пигменты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48" y="4214818"/>
            <a:ext cx="210064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429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ятиугольник 4"/>
          <p:cNvSpPr/>
          <p:nvPr/>
        </p:nvSpPr>
        <p:spPr>
          <a:xfrm>
            <a:off x="0" y="357166"/>
            <a:ext cx="8858280" cy="10001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4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i="1" u="sng" dirty="0"/>
              <a:t>Места особой природоохранной </a:t>
            </a:r>
            <a:r>
              <a:rPr lang="ru-RU" sz="3300" b="1" i="1" u="sng" dirty="0" smtClean="0"/>
              <a:t>ценности</a:t>
            </a:r>
          </a:p>
          <a:p>
            <a:r>
              <a:rPr lang="ru-RU" dirty="0" smtClean="0"/>
              <a:t>Ландшафтный </a:t>
            </a:r>
            <a:r>
              <a:rPr lang="ru-RU" dirty="0"/>
              <a:t>заказник «</a:t>
            </a:r>
            <a:r>
              <a:rPr lang="ru-RU" dirty="0" err="1"/>
              <a:t>Сэбысь</a:t>
            </a:r>
            <a:r>
              <a:rPr lang="ru-RU" dirty="0"/>
              <a:t>», созданный с целью сохранения ненарушенного природного комплекса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Болотные заказники, </a:t>
            </a:r>
            <a:r>
              <a:rPr lang="ru-RU" dirty="0"/>
              <a:t>где охраняются типичные верховые и низинные болота северной тайги</a:t>
            </a:r>
            <a:r>
              <a:rPr lang="ru-RU" dirty="0" smtClean="0"/>
              <a:t>.</a:t>
            </a:r>
          </a:p>
          <a:p>
            <a:r>
              <a:rPr lang="ru-RU" dirty="0"/>
              <a:t>3 </a:t>
            </a:r>
            <a:r>
              <a:rPr lang="ru-RU" dirty="0" err="1"/>
              <a:t>особо-охраняемые</a:t>
            </a:r>
            <a:r>
              <a:rPr lang="ru-RU" dirty="0"/>
              <a:t> природные территории местного </a:t>
            </a:r>
            <a:r>
              <a:rPr lang="ru-RU" dirty="0" smtClean="0"/>
              <a:t>значения: </a:t>
            </a:r>
            <a:r>
              <a:rPr lang="ru-RU" dirty="0" smtClean="0"/>
              <a:t>в </a:t>
            </a:r>
            <a:r>
              <a:rPr lang="ru-RU" dirty="0" err="1" smtClean="0"/>
              <a:t>Сизябске</a:t>
            </a:r>
            <a:r>
              <a:rPr lang="ru-RU" dirty="0" smtClean="0"/>
              <a:t>, </a:t>
            </a:r>
            <a:r>
              <a:rPr lang="ru-RU" dirty="0" err="1" smtClean="0"/>
              <a:t>Красноборе</a:t>
            </a:r>
            <a:r>
              <a:rPr lang="ru-RU" dirty="0" smtClean="0"/>
              <a:t>, </a:t>
            </a:r>
            <a:r>
              <a:rPr lang="ru-RU" dirty="0" err="1" smtClean="0"/>
              <a:t>Мошьюге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7107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786322"/>
            <a:ext cx="2857488" cy="190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ятиугольник 3"/>
          <p:cNvSpPr/>
          <p:nvPr/>
        </p:nvSpPr>
        <p:spPr>
          <a:xfrm>
            <a:off x="0" y="428604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</a:t>
            </a:r>
          </a:p>
          <a:p>
            <a:pPr>
              <a:buNone/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Производство </a:t>
            </a:r>
            <a:r>
              <a:rPr lang="ru-RU" dirty="0"/>
              <a:t>пищевых продуктов, лесозаготовка, обработка древесины, добыча нефти (ведется с 2001 года).</a:t>
            </a:r>
          </a:p>
          <a:p>
            <a:r>
              <a:rPr lang="ru-RU" dirty="0"/>
              <a:t>Единственным предприятием, добывающим нефть на территории района, является ООО «ЛУКОЙЛ-Коми». Нефть добытая, включая газовый конденсат, за </a:t>
            </a:r>
            <a:r>
              <a:rPr lang="en-US" dirty="0"/>
              <a:t>I </a:t>
            </a:r>
            <a:r>
              <a:rPr lang="ru-RU" dirty="0"/>
              <a:t>полугодие 2017 года в процентах к </a:t>
            </a:r>
            <a:r>
              <a:rPr lang="en-US" dirty="0"/>
              <a:t>I </a:t>
            </a:r>
            <a:r>
              <a:rPr lang="ru-RU" dirty="0"/>
              <a:t>полугодию 2016 года составляет 95,6%.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77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786322"/>
            <a:ext cx="2571736" cy="171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предпринимательство</a:t>
            </a:r>
          </a:p>
          <a:p>
            <a:pPr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На 1 июля 2017 года на территории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», зарегистрировано 353 субъекта малого предпринимательства (без </a:t>
            </a:r>
            <a:r>
              <a:rPr lang="ru-RU" dirty="0" err="1"/>
              <a:t>микропредприятий</a:t>
            </a:r>
            <a:r>
              <a:rPr lang="ru-RU" dirty="0"/>
              <a:t>), в том числе 25 малых предприятий.</a:t>
            </a:r>
          </a:p>
          <a:p>
            <a:r>
              <a:rPr lang="ru-RU" dirty="0"/>
              <a:t>По состоянию на 1 июля 2017 года  зарегистрирован 291 индивидуальный предприниматель (включая глав крестьянских (фермерских) хозяйств). </a:t>
            </a:r>
          </a:p>
          <a:p>
            <a:r>
              <a:rPr lang="ru-RU" dirty="0" smtClean="0"/>
              <a:t>Заняты в оптовой </a:t>
            </a:r>
            <a:r>
              <a:rPr lang="ru-RU" dirty="0"/>
              <a:t>и </a:t>
            </a:r>
            <a:r>
              <a:rPr lang="ru-RU" dirty="0" smtClean="0"/>
              <a:t>розничной торговле, сельском хозяйстве; ремонте </a:t>
            </a:r>
            <a:r>
              <a:rPr lang="ru-RU" dirty="0"/>
              <a:t>автотранспортных средств, бытовых изделий и предметов личного пользования; </a:t>
            </a:r>
            <a:r>
              <a:rPr lang="ru-RU" dirty="0" smtClean="0"/>
              <a:t> услугах связи; обрабатывающего </a:t>
            </a:r>
            <a:r>
              <a:rPr lang="ru-RU" dirty="0"/>
              <a:t>производства; </a:t>
            </a:r>
            <a:r>
              <a:rPr lang="ru-RU" dirty="0" smtClean="0"/>
              <a:t>аренде </a:t>
            </a:r>
            <a:r>
              <a:rPr lang="ru-RU" dirty="0"/>
              <a:t>и </a:t>
            </a:r>
            <a:r>
              <a:rPr lang="ru-RU" dirty="0" smtClean="0"/>
              <a:t>предоставлении </a:t>
            </a:r>
            <a:r>
              <a:rPr lang="ru-RU" dirty="0"/>
              <a:t>услуг; </a:t>
            </a:r>
            <a:r>
              <a:rPr lang="ru-RU" dirty="0" smtClean="0"/>
              <a:t>строительстве; рыболовстве; лесозаготовках.</a:t>
            </a:r>
          </a:p>
          <a:p>
            <a:r>
              <a:rPr lang="ru-RU" dirty="0"/>
              <a:t>В рамках реализации МП МО МР «</a:t>
            </a:r>
            <a:r>
              <a:rPr lang="ru-RU" dirty="0" err="1"/>
              <a:t>Ижемский</a:t>
            </a:r>
            <a:r>
              <a:rPr lang="ru-RU" dirty="0"/>
              <a:t>» «Развитие экономики» субъектам малого оказывается финансовая поддержка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286388"/>
            <a:ext cx="2143140" cy="143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357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</a:t>
            </a:r>
          </a:p>
          <a:p>
            <a:pPr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На 1 июля 2017 года в </a:t>
            </a:r>
            <a:r>
              <a:rPr lang="ru-RU" dirty="0" err="1"/>
              <a:t>Ижемском</a:t>
            </a:r>
            <a:r>
              <a:rPr lang="ru-RU" dirty="0"/>
              <a:t> районе осуществляют свою деятельность 119 предприятий розничной торговли, 5 аптек и аптечных магазинов, 4 столовые с числом посадочных мест 188, 2 автозаправочные станции, 22 объекта бытового обслуживания, 7 организаций потребительской </a:t>
            </a:r>
            <a:r>
              <a:rPr lang="ru-RU" dirty="0" smtClean="0"/>
              <a:t>кооперации</a:t>
            </a:r>
          </a:p>
          <a:p>
            <a:r>
              <a:rPr lang="ru-RU" dirty="0"/>
              <a:t>В районе развита конкуренция, торговые точки представлены  в достаточном количестве, ассортимент товара (продовольственный и промышленный) представлен в полном объеме, однако невысокий оборот розничной торговли характеризует с одной стороны, низкую покупательную  способность населения, с другой стороны, несоответствие  торгового обслуживания  потребностям населения. </a:t>
            </a:r>
          </a:p>
          <a:p>
            <a:endParaRPr lang="ru-RU" dirty="0"/>
          </a:p>
        </p:txBody>
      </p:sp>
      <p:pic>
        <p:nvPicPr>
          <p:cNvPr id="4" name="Рисунок 3" descr="297nOZimh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429264"/>
            <a:ext cx="1928826" cy="128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643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ятиугольник 4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</a:t>
            </a:r>
          </a:p>
          <a:p>
            <a:pPr>
              <a:buNone/>
            </a:pPr>
            <a:endParaRPr lang="ru-RU" sz="3000" dirty="0"/>
          </a:p>
          <a:p>
            <a:r>
              <a:rPr lang="ru-RU" dirty="0"/>
              <a:t>В </a:t>
            </a:r>
            <a:r>
              <a:rPr lang="en-US" dirty="0"/>
              <a:t>I</a:t>
            </a:r>
            <a:r>
              <a:rPr lang="ru-RU" dirty="0"/>
              <a:t> полугодии 2017 года  сеть образовательных организаций  района была представлена 33 образовательными организациями. </a:t>
            </a:r>
          </a:p>
          <a:p>
            <a:pPr>
              <a:buNone/>
            </a:pPr>
            <a:r>
              <a:rPr lang="ru-RU" dirty="0" smtClean="0"/>
              <a:t>    Из </a:t>
            </a:r>
            <a:r>
              <a:rPr lang="ru-RU" dirty="0"/>
              <a:t>них: </a:t>
            </a:r>
            <a:r>
              <a:rPr lang="ru-RU" dirty="0" smtClean="0"/>
              <a:t>11 </a:t>
            </a:r>
            <a:r>
              <a:rPr lang="ru-RU" dirty="0"/>
              <a:t>дошкольных образовательных организаций, 19 общеобразовательных организаций и 3 организации дополнительного 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08Qw5jam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714884"/>
            <a:ext cx="2500330" cy="164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etsad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714884"/>
            <a:ext cx="2643206" cy="165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</a:t>
            </a:r>
          </a:p>
          <a:p>
            <a:endParaRPr lang="ru-RU" dirty="0"/>
          </a:p>
          <a:p>
            <a:r>
              <a:rPr lang="ru-RU" dirty="0"/>
              <a:t>В районе функционирует ГБУЗ РК «</a:t>
            </a:r>
            <a:r>
              <a:rPr lang="ru-RU" dirty="0" err="1"/>
              <a:t>Ижемская</a:t>
            </a:r>
            <a:r>
              <a:rPr lang="ru-RU" dirty="0"/>
              <a:t> центральная районная больница», в состав которого входят </a:t>
            </a:r>
            <a:r>
              <a:rPr lang="ru-RU" dirty="0" err="1"/>
              <a:t>Ижемская</a:t>
            </a:r>
            <a:r>
              <a:rPr lang="ru-RU" dirty="0"/>
              <a:t> районная больница: поликлиника и стационар круглосуточного пребывания, 2 участковые больницы (</a:t>
            </a:r>
            <a:r>
              <a:rPr lang="ru-RU" dirty="0" err="1"/>
              <a:t>Щельяюрская</a:t>
            </a:r>
            <a:r>
              <a:rPr lang="ru-RU" dirty="0"/>
              <a:t> и </a:t>
            </a:r>
            <a:r>
              <a:rPr lang="ru-RU" dirty="0" err="1"/>
              <a:t>Картаельская</a:t>
            </a:r>
            <a:r>
              <a:rPr lang="ru-RU" dirty="0"/>
              <a:t>), 2 врачебные амбулатории (</a:t>
            </a:r>
            <a:r>
              <a:rPr lang="ru-RU" dirty="0" err="1"/>
              <a:t>Мохченская</a:t>
            </a:r>
            <a:r>
              <a:rPr lang="ru-RU" dirty="0"/>
              <a:t> и </a:t>
            </a:r>
            <a:r>
              <a:rPr lang="ru-RU" dirty="0" err="1"/>
              <a:t>Красноборская</a:t>
            </a:r>
            <a:r>
              <a:rPr lang="ru-RU" dirty="0"/>
              <a:t>),  20 фельдшерско-акушерских </a:t>
            </a:r>
            <a:r>
              <a:rPr lang="ru-RU" dirty="0" smtClean="0"/>
              <a:t>пунктов</a:t>
            </a:r>
          </a:p>
          <a:p>
            <a:r>
              <a:rPr lang="ru-RU" dirty="0" smtClean="0"/>
              <a:t>Работают </a:t>
            </a:r>
            <a:r>
              <a:rPr lang="ru-RU" dirty="0"/>
              <a:t>36 врачей и 196 средних медицинских работников,  укомплектованность врачами составляет 70,2%, средними медицинскими работниками - 95%.  </a:t>
            </a:r>
          </a:p>
          <a:p>
            <a:r>
              <a:rPr lang="ru-RU" dirty="0"/>
              <a:t>Удовлетворенность населения качеством предоставляемых медицинских услуг составляет 70,9%.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DSC02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764138"/>
            <a:ext cx="2286017" cy="152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71121_08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786322"/>
            <a:ext cx="224919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500042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</a:p>
          <a:p>
            <a:endParaRPr lang="ru-RU" dirty="0"/>
          </a:p>
          <a:p>
            <a:r>
              <a:rPr lang="ru-RU" dirty="0"/>
              <a:t>Наиболее популярными для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являются виды спорта (лыжные гонки, волейбол, северное многоборье, пауэрлифтинг, настольный теннис, баскетбол, шахматы, футбол, спортивный туризм, пулевая стрельба).</a:t>
            </a:r>
          </a:p>
          <a:p>
            <a:r>
              <a:rPr lang="ru-RU" dirty="0"/>
              <a:t>На 1 июля 2017 года в муниципальном районе «</a:t>
            </a:r>
            <a:r>
              <a:rPr lang="ru-RU" dirty="0" err="1"/>
              <a:t>Ижемский</a:t>
            </a:r>
            <a:r>
              <a:rPr lang="ru-RU" dirty="0"/>
              <a:t>» действовали 56 спортивных сооружений. Из них - 21 плоскостных спортивных сооружений, 19 спортивных залов, 9 лыжных баз, 1 тир и 6 других спортивных сооружений. Обеспеченность населения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спортивными сооружениями от нормативной потребности составляет 43,8 %. </a:t>
            </a:r>
            <a:endParaRPr lang="ru-RU" dirty="0" smtClean="0"/>
          </a:p>
          <a:p>
            <a:r>
              <a:rPr lang="ru-RU" dirty="0"/>
              <a:t>В 2016 году на территории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проведено 62 районных соревнований по видам спорта и 2 мероприятия республиканского уровня. Сборные команды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выезжали 30 раза за пределы муниципального района для участия в республиканских соревнованиях, 8 выездов на российские соревнования.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572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 descr="Ue7HzoumW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5429264"/>
            <a:ext cx="178595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BFSIbgFw_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429243"/>
            <a:ext cx="1785950" cy="119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34lMklxd-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429264"/>
            <a:ext cx="1785950" cy="119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500042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</a:p>
          <a:p>
            <a:pPr>
              <a:buNone/>
            </a:pPr>
            <a:endParaRPr lang="ru-RU" sz="3300" dirty="0"/>
          </a:p>
          <a:p>
            <a:r>
              <a:rPr lang="ru-RU" dirty="0" smtClean="0"/>
              <a:t>Событийный туризм  - традиционный праздник  </a:t>
            </a:r>
            <a:r>
              <a:rPr lang="ru-RU" dirty="0" err="1"/>
              <a:t>коми-ижемцев</a:t>
            </a:r>
            <a:r>
              <a:rPr lang="ru-RU" dirty="0"/>
              <a:t> «Луд», который проходит в канун начала сенокосной страды. </a:t>
            </a:r>
            <a:endParaRPr lang="ru-RU" dirty="0" smtClean="0"/>
          </a:p>
          <a:p>
            <a:r>
              <a:rPr lang="ru-RU" dirty="0" smtClean="0"/>
              <a:t>Традиционный </a:t>
            </a:r>
            <a:r>
              <a:rPr lang="ru-RU" dirty="0"/>
              <a:t>праздник </a:t>
            </a:r>
            <a:r>
              <a:rPr lang="ru-RU" dirty="0" smtClean="0"/>
              <a:t>Охотника</a:t>
            </a:r>
          </a:p>
          <a:p>
            <a:r>
              <a:rPr lang="ru-RU" dirty="0"/>
              <a:t>Открытый спортивный фестиваль «</a:t>
            </a:r>
            <a:r>
              <a:rPr lang="ru-RU" dirty="0" err="1"/>
              <a:t>Ижемские</a:t>
            </a:r>
            <a:r>
              <a:rPr lang="ru-RU" dirty="0"/>
              <a:t> состязания» </a:t>
            </a:r>
            <a:endParaRPr lang="ru-RU" dirty="0" smtClean="0"/>
          </a:p>
          <a:p>
            <a:r>
              <a:rPr lang="ru-RU" dirty="0"/>
              <a:t>Уникальным природным объектом района является необычный сад камней возле д. Малое </a:t>
            </a:r>
            <a:r>
              <a:rPr lang="ru-RU" dirty="0" err="1"/>
              <a:t>Галово</a:t>
            </a:r>
            <a:r>
              <a:rPr lang="ru-RU" dirty="0"/>
              <a:t> - «</a:t>
            </a:r>
            <a:r>
              <a:rPr lang="ru-RU" dirty="0" err="1"/>
              <a:t>галфедь</a:t>
            </a:r>
            <a:r>
              <a:rPr lang="ru-RU" dirty="0"/>
              <a:t> </a:t>
            </a:r>
            <a:r>
              <a:rPr lang="ru-RU" dirty="0" err="1"/>
              <a:t>изъяс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Туристический комплекс «</a:t>
            </a:r>
            <a:r>
              <a:rPr lang="ru-RU" dirty="0" err="1" smtClean="0"/>
              <a:t>Войвыв</a:t>
            </a:r>
            <a:r>
              <a:rPr lang="ru-RU" dirty="0" smtClean="0"/>
              <a:t> </a:t>
            </a:r>
            <a:r>
              <a:rPr lang="ru-RU" dirty="0" err="1" smtClean="0"/>
              <a:t>сикт</a:t>
            </a:r>
            <a:r>
              <a:rPr lang="ru-RU" dirty="0" smtClean="0"/>
              <a:t>» в </a:t>
            </a:r>
            <a:r>
              <a:rPr lang="ru-RU" dirty="0" err="1" smtClean="0"/>
              <a:t>Сизябске</a:t>
            </a:r>
            <a:endParaRPr lang="ru-RU" dirty="0" smtClean="0"/>
          </a:p>
          <a:p>
            <a:r>
              <a:rPr lang="ru-RU" dirty="0" smtClean="0"/>
              <a:t> База </a:t>
            </a:r>
            <a:r>
              <a:rPr lang="ru-RU" dirty="0"/>
              <a:t>отдыха «Константиновская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0" y="6215082"/>
            <a:ext cx="91440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146832865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429132"/>
            <a:ext cx="3143272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7836f87843b53bd8e364baa8f228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429132"/>
            <a:ext cx="209336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TZowFnlAy7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429132"/>
            <a:ext cx="118345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571480"/>
            <a:ext cx="8358214" cy="55607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/>
          <a:lstStyle/>
          <a:p>
            <a:pPr lvl="0">
              <a:buNone/>
            </a:pPr>
            <a:r>
              <a:rPr lang="x-non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Транспортно-логистическая </a:t>
            </a:r>
            <a:r>
              <a:rPr lang="x-non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района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9" y="1643050"/>
          <a:ext cx="8286804" cy="3286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5881"/>
                <a:gridCol w="555631"/>
                <a:gridCol w="658815"/>
                <a:gridCol w="1500198"/>
                <a:gridCol w="603255"/>
                <a:gridCol w="920756"/>
                <a:gridCol w="690567"/>
                <a:gridCol w="1071570"/>
                <a:gridCol w="1000131"/>
              </a:tblGrid>
              <a:tr h="49258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протяженность автомобильных дорог общего пользования, км.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 том числе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Автомобильные дороги общего пользования регионального и (или) межмуниципального значения Республики Коми, км.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 том числе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Автомобильные дороги общего пользования местного значения муниципального района «Ижемский», км.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Автомобильные дороги общего пользования местного значения сельских поселений Ижемского района, км.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твердый тип покрытия, км.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грунтовый тип покрытия, км.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усовершенствованный тип покрытия, км.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переходный тип покрытия, км.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грунтовый тип покрытия, км.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495,279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287,994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207,285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214,08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141,48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60,3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12,3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56,979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224,22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429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 descr="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143512"/>
            <a:ext cx="2214578" cy="147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iMU9K01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143512"/>
            <a:ext cx="2214578" cy="147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00562" y="500042"/>
            <a:ext cx="4186238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sz="4900" dirty="0" smtClean="0"/>
          </a:p>
          <a:p>
            <a:endParaRPr lang="ru-RU" sz="4900" dirty="0"/>
          </a:p>
        </p:txBody>
      </p:sp>
      <p:pic>
        <p:nvPicPr>
          <p:cNvPr id="1025" name="Picture 1" descr="C:\Users\Экономика\Desktop\Сжа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56838"/>
            <a:ext cx="3571900" cy="5483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928670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Уважаемые  дамы и господа!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Представляем вашему вниманию инвестиционный паспорт муниципального образования муниципального района «Ижемский». В данном документе отражены состояние экономики района, его промышленный, сельскохозяйственный, кадровый и природный потенциал.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Инвестиционный процесс играет значительную роль в  развитии и   росте экономики,  способен решать важные производственные и социально-экономические проблемы.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Мы готовы к открытому диалогу с потенциальными инвесторами и готовы оказывать поддержку проектам, направленным на развитие нашего района, улучшение качества жизни населения, и обеспечение взаимовыгодных условий сотрудничества и всестороннюю поддержку в реализации новых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бизнес-идей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С уважением,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района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«Ижемский»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Терентьева Любовь Ивановна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Пассажирские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перевозки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Пассажирские перевозки  на территории нашего района осуществляются автомобильным, воздушным и водным транспортом.</a:t>
            </a:r>
          </a:p>
          <a:p>
            <a:r>
              <a:rPr lang="ru-RU" dirty="0"/>
              <a:t>Регулярные пассажирские перевозки водным транспортом в </a:t>
            </a:r>
            <a:r>
              <a:rPr lang="ru-RU" dirty="0" err="1"/>
              <a:t>Припечорские</a:t>
            </a:r>
            <a:r>
              <a:rPr lang="ru-RU" dirty="0"/>
              <a:t> села осуществляет  ООО «Региональная транспортная компания». </a:t>
            </a:r>
          </a:p>
          <a:p>
            <a:r>
              <a:rPr lang="ru-RU" dirty="0"/>
              <a:t>Воздушные пассажирские перевозки в труднодоступные населенные пункты выполнялись  АО «</a:t>
            </a:r>
            <a:r>
              <a:rPr lang="ru-RU" dirty="0" err="1"/>
              <a:t>Комиавиатранс</a:t>
            </a:r>
            <a:r>
              <a:rPr lang="ru-RU" dirty="0"/>
              <a:t>». На территории района расположено 4 вертолетных площадки, в том числе одна круглогодичного действия. </a:t>
            </a:r>
          </a:p>
          <a:p>
            <a:r>
              <a:rPr lang="ru-RU" dirty="0"/>
              <a:t>Пассажирские перевозками автомобильным транспортом по социально-значимых маршрутам осуществляет МБУ «Жилищное управление». 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hKW19q5ml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072074"/>
            <a:ext cx="2214546" cy="147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x-none" sz="4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Телекоммуникационные </a:t>
            </a:r>
            <a:r>
              <a:rPr lang="x-none" sz="4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</a:t>
            </a:r>
            <a:endParaRPr lang="ru-RU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территории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связь представлена практически всеми существующими видами: электрической телефонной, телеграфной, мобильной и почтовой связью.</a:t>
            </a:r>
          </a:p>
          <a:p>
            <a:r>
              <a:rPr lang="ru-RU" dirty="0"/>
              <a:t>Предоставление услуг связи, а также доступа к сети «Интернет» обеспечивает ОАО «</a:t>
            </a:r>
            <a:r>
              <a:rPr lang="ru-RU" dirty="0" err="1"/>
              <a:t>Ростелеком</a:t>
            </a:r>
            <a:r>
              <a:rPr lang="ru-RU" dirty="0"/>
              <a:t>». Доля населения, охваченного электрической телефонной связью составляет 100%. Доступ к сети «Интернет» имеют лишь 11 населенных пунктов района.</a:t>
            </a:r>
          </a:p>
          <a:p>
            <a:r>
              <a:rPr lang="ru-RU" dirty="0"/>
              <a:t>Услуги сотовой связи предоставляют четыре оператора: ЗАО «Парма </a:t>
            </a:r>
            <a:r>
              <a:rPr lang="ru-RU" dirty="0" err="1"/>
              <a:t>Мобайл</a:t>
            </a:r>
            <a:r>
              <a:rPr lang="ru-RU" dirty="0"/>
              <a:t>» (Теле 2 Коми); ОАО «Мобильные </a:t>
            </a:r>
            <a:r>
              <a:rPr lang="ru-RU" dirty="0" err="1"/>
              <a:t>ТелеСистемы</a:t>
            </a:r>
            <a:r>
              <a:rPr lang="ru-RU" dirty="0"/>
              <a:t> в Республике Коми» (МТС); ОАО «Мегафон» и ООО «</a:t>
            </a:r>
            <a:r>
              <a:rPr lang="ru-RU" dirty="0" err="1"/>
              <a:t>Вымпел-Коммуникации</a:t>
            </a:r>
            <a:r>
              <a:rPr lang="ru-RU" dirty="0"/>
              <a:t>» (</a:t>
            </a:r>
            <a:r>
              <a:rPr lang="ru-RU" dirty="0" err="1"/>
              <a:t>Билайн</a:t>
            </a:r>
            <a:r>
              <a:rPr lang="ru-RU" dirty="0"/>
              <a:t>). Услугами сотовой связью охвачены не все населенные пункты района.</a:t>
            </a:r>
          </a:p>
          <a:p>
            <a:r>
              <a:rPr lang="ru-RU" dirty="0"/>
              <a:t>Почтовой связью население  района полностью обеспечено, почтовая корреспонденция доставляется по всему району, действует 15 отделений почтовой связи.</a:t>
            </a:r>
          </a:p>
          <a:p>
            <a:r>
              <a:rPr lang="ru-RU" dirty="0"/>
              <a:t>Вся информация о деятельности представительной и исполнительной власти муниципального района отражается на официальном сайте муниципального образования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</a:t>
            </a:r>
            <a:r>
              <a:rPr lang="ru-RU" u="sng" dirty="0">
                <a:hlinkClick r:id="rId2"/>
              </a:rPr>
              <a:t>http://www.admizhma.ru/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6715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DSC04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500702"/>
            <a:ext cx="1821709" cy="121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71540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72518" cy="464347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x-none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хозяйство. </a:t>
            </a:r>
            <a:r>
              <a:rPr lang="x-none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>
              <a:buNone/>
            </a:pPr>
            <a:endParaRPr lang="ru-RU" dirty="0"/>
          </a:p>
          <a:p>
            <a:r>
              <a:rPr lang="ru-RU" dirty="0"/>
              <a:t>На территории района расположено 22 </a:t>
            </a:r>
            <a:r>
              <a:rPr lang="ru-RU" dirty="0" smtClean="0"/>
              <a:t>котельные: 10 </a:t>
            </a:r>
            <a:r>
              <a:rPr lang="ru-RU" dirty="0"/>
              <a:t>находятся в муниципальной собственности, одна ведомственная (ГБУЗ РК «</a:t>
            </a:r>
            <a:r>
              <a:rPr lang="ru-RU" dirty="0" err="1"/>
              <a:t>Ижемская</a:t>
            </a:r>
            <a:r>
              <a:rPr lang="ru-RU" dirty="0"/>
              <a:t>» ЦРБ), 11 котельных находятся в собственности </a:t>
            </a:r>
            <a:r>
              <a:rPr lang="ru-RU" dirty="0" err="1"/>
              <a:t>Ижемского</a:t>
            </a:r>
            <a:r>
              <a:rPr lang="ru-RU" dirty="0"/>
              <a:t> филиала АО «КТК». Общая протяженность тепловых сетей составляет 23,231 км в т.ч. ветхие 2,556 км. Протяженность водопроводных сетей составляет 17,49 км в т.ч. ветхих 3,556 км. Протяженность канализационных сетей составляет 9,56 км. </a:t>
            </a:r>
          </a:p>
          <a:p>
            <a:r>
              <a:rPr lang="ru-RU" dirty="0"/>
              <a:t>Электроснабжение на территории района осуществляет филиал ОАО «МРСК Северо-запада «</a:t>
            </a:r>
            <a:r>
              <a:rPr lang="ru-RU" dirty="0" err="1"/>
              <a:t>Комиэнерго</a:t>
            </a:r>
            <a:r>
              <a:rPr lang="ru-RU" dirty="0"/>
              <a:t>».</a:t>
            </a:r>
          </a:p>
          <a:p>
            <a:r>
              <a:rPr lang="x-none"/>
              <a:t>В районе активно развивается индивидуальное жилищное строительство. 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77152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otop_sez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000636"/>
            <a:ext cx="1907385" cy="127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Wn_xelT-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5000636"/>
            <a:ext cx="1928933" cy="128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60719_072212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000636"/>
            <a:ext cx="2286016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64347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x-non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</a:t>
            </a:r>
            <a:r>
              <a:rPr lang="x-non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ru-RU" b="1" dirty="0" smtClean="0"/>
          </a:p>
          <a:p>
            <a:r>
              <a:rPr lang="ru-RU" dirty="0"/>
              <a:t>Численность населения муниципального образования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по состоянию на 01 июля 2017 года </a:t>
            </a:r>
            <a:r>
              <a:rPr lang="ru-RU" b="1" dirty="0"/>
              <a:t>17406 </a:t>
            </a:r>
            <a:r>
              <a:rPr lang="ru-RU" dirty="0"/>
              <a:t>человек. </a:t>
            </a:r>
          </a:p>
          <a:p>
            <a:r>
              <a:rPr lang="ru-RU" dirty="0"/>
              <a:t>Численность экономически активного населения   </a:t>
            </a:r>
            <a:r>
              <a:rPr lang="ru-RU" b="1" dirty="0"/>
              <a:t>9112 </a:t>
            </a:r>
            <a:r>
              <a:rPr lang="ru-RU" dirty="0"/>
              <a:t>человек. Уровень официально зарегистрированной безработицы 3,9%.</a:t>
            </a:r>
          </a:p>
          <a:p>
            <a:r>
              <a:rPr lang="ru-RU" dirty="0"/>
              <a:t>Среднесписочная численность работников организаций (без субъектов малого предпринимательства) на 01.07.2017 г. </a:t>
            </a:r>
            <a:r>
              <a:rPr lang="ru-RU" b="1" dirty="0"/>
              <a:t>3076</a:t>
            </a:r>
            <a:r>
              <a:rPr lang="ru-RU" dirty="0"/>
              <a:t> </a:t>
            </a:r>
            <a:r>
              <a:rPr lang="ru-RU" dirty="0" smtClean="0"/>
              <a:t>человек: сфера </a:t>
            </a:r>
            <a:r>
              <a:rPr lang="ru-RU" dirty="0"/>
              <a:t>образования, здравоохранения и государственного управления.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doc7457256_45429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929199"/>
            <a:ext cx="228601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oc7457256_454291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929198"/>
            <a:ext cx="233575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lvl="0" algn="l"/>
            <a:r>
              <a:rPr lang="x-non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сфера</a:t>
            </a:r>
            <a:r>
              <a:t/>
            </a:r>
            <a:br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Банковская: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785926"/>
          <a:ext cx="7643865" cy="35605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Местонахождение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Тел., эл. адрес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Универсальный дополнительный офис № 8617/0116 ПАО «Сбербанка России»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169460, Республика Коми, Ижемский район, с. Ижма, ул. Советская, д. 51а.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(82140) 94-9-72 </a:t>
                      </a:r>
                      <a:endParaRPr lang="ru-RU" sz="100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(82140) 94-8-61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Кредитный потребительский кооператив «Фонд Скорой Финансовой Помощи»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169460, Республика Коми, </a:t>
                      </a:r>
                      <a:r>
                        <a:rPr lang="ru-RU" sz="1400" dirty="0" err="1"/>
                        <a:t>Ижемский</a:t>
                      </a:r>
                      <a:r>
                        <a:rPr lang="ru-RU" sz="1400" dirty="0"/>
                        <a:t> район, с. Ижма, ул. Советская, д.104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(82140) 94-7-60 </a:t>
                      </a:r>
                      <a:endParaRPr lang="ru-RU" sz="100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hlinkClick r:id="rId2"/>
                        </a:rPr>
                        <a:t>i.toropova@fsfp.ru</a:t>
                      </a:r>
                      <a:r>
                        <a:rPr lang="ru-RU" sz="1400"/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Некоммерческая организация Кредитный потребительский кооператив «Спасский»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169460, Республика Коми, Ижемский район, с. Ижма, ул. Советская, д. 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(82140) 94-0-74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 descr="1023747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500702"/>
            <a:ext cx="2214578" cy="115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pPr lvl="0" algn="l"/>
            <a:r>
              <a:rPr lang="x-non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сфера</a:t>
            </a:r>
            <a:r>
              <a:t/>
            </a:r>
            <a:br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Страхование: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1" y="1928802"/>
          <a:ext cx="7858182" cy="27860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9394"/>
                <a:gridCol w="2619394"/>
                <a:gridCol w="2619394"/>
              </a:tblGrid>
              <a:tr h="4947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Местонахождение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Тел., эл. адрес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93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Удаленное рабочее место в с. Ижма отделения Сыктывкарского филиала АО «СОГАЗ»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169460, Республика Коми, </a:t>
                      </a:r>
                      <a:r>
                        <a:rPr lang="ru-RU" sz="1400" dirty="0" err="1"/>
                        <a:t>Ижемский</a:t>
                      </a:r>
                      <a:r>
                        <a:rPr lang="ru-RU" sz="1400" dirty="0"/>
                        <a:t> район, с. Ижма, ул. Советская, д. 57 </a:t>
                      </a:r>
                      <a:r>
                        <a:rPr lang="ru-RU" sz="1400" dirty="0" err="1"/>
                        <a:t>каб</a:t>
                      </a:r>
                      <a:r>
                        <a:rPr lang="ru-RU" sz="1400" dirty="0"/>
                        <a:t>. 22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87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(82140)  98-0-24</a:t>
                      </a:r>
                      <a:endParaRPr lang="ru-RU" sz="100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hlinkClick r:id="rId2"/>
                        </a:rPr>
                        <a:t>plyusnina.violetta@sogaz.ru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20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Ижемский филиал ПАО СК  «Росгосстрах» в Республике Коми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169460, Республика Коми, </a:t>
                      </a:r>
                      <a:r>
                        <a:rPr lang="ru-RU" sz="1400" dirty="0" err="1"/>
                        <a:t>Ижемский</a:t>
                      </a:r>
                      <a:r>
                        <a:rPr lang="ru-RU" sz="1400" dirty="0"/>
                        <a:t> район, с. Ижма, ул. Чупрова 93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(82140) 94-3-13</a:t>
                      </a:r>
                      <a:endParaRPr lang="ru-RU" sz="10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hlinkClick r:id="rId3"/>
                        </a:rPr>
                        <a:t>irina_grechenuk@komi.rgs.ru</a:t>
                      </a:r>
                      <a:r>
                        <a:rPr lang="ru-RU" sz="1400" dirty="0"/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Рисунок 7" descr="807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000636"/>
            <a:ext cx="2428892" cy="1623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42918"/>
            <a:ext cx="8358214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39290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</a:p>
          <a:p>
            <a:pPr>
              <a:buNone/>
            </a:pP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x-none"/>
              <a:t>Инвестиции в основной капитал на </a:t>
            </a:r>
            <a:r>
              <a:rPr lang="x-none" smtClean="0"/>
              <a:t>01</a:t>
            </a:r>
            <a:r>
              <a:rPr lang="ru-RU" dirty="0" smtClean="0"/>
              <a:t> </a:t>
            </a:r>
            <a:r>
              <a:rPr lang="x-none" smtClean="0"/>
              <a:t>июля </a:t>
            </a:r>
            <a:r>
              <a:rPr lang="x-none"/>
              <a:t>2017 года составили </a:t>
            </a:r>
            <a:r>
              <a:rPr lang="x-none" b="1"/>
              <a:t>69164 </a:t>
            </a:r>
            <a:r>
              <a:rPr lang="x-none" b="1" smtClean="0"/>
              <a:t>тыс.руб</a:t>
            </a:r>
            <a:r>
              <a:rPr lang="ru-RU" b="1" dirty="0" smtClean="0"/>
              <a:t>лей</a:t>
            </a:r>
            <a:r>
              <a:rPr lang="x-none" smtClean="0"/>
              <a:t> </a:t>
            </a:r>
            <a:r>
              <a:rPr lang="x-none"/>
              <a:t>:</a:t>
            </a: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x-none" smtClean="0"/>
              <a:t>- </a:t>
            </a:r>
            <a:r>
              <a:rPr lang="x-none"/>
              <a:t>собственные </a:t>
            </a:r>
            <a:r>
              <a:rPr lang="x-none" b="1"/>
              <a:t>55213</a:t>
            </a:r>
            <a:r>
              <a:rPr lang="x-none"/>
              <a:t> тыс.руб., </a:t>
            </a: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x-none" smtClean="0"/>
              <a:t>- </a:t>
            </a:r>
            <a:r>
              <a:rPr lang="x-none"/>
              <a:t>привлеченные </a:t>
            </a:r>
            <a:r>
              <a:rPr lang="x-none" b="1"/>
              <a:t>13951 </a:t>
            </a:r>
            <a:r>
              <a:rPr lang="x-none" smtClean="0"/>
              <a:t>тыс.руб</a:t>
            </a:r>
            <a:r>
              <a:rPr lang="ru-RU" dirty="0" smtClean="0"/>
              <a:t>:</a:t>
            </a:r>
            <a:endParaRPr lang="ru-RU" dirty="0"/>
          </a:p>
          <a:p>
            <a:pPr lvl="0">
              <a:buNone/>
            </a:pPr>
            <a:r>
              <a:rPr lang="x-none"/>
              <a:t> </a:t>
            </a:r>
            <a:r>
              <a:rPr lang="ru-RU" dirty="0" smtClean="0"/>
              <a:t>      </a:t>
            </a:r>
            <a:r>
              <a:rPr lang="x-none" smtClean="0"/>
              <a:t> </a:t>
            </a:r>
            <a:r>
              <a:rPr lang="ru-RU" dirty="0" smtClean="0"/>
              <a:t>                   </a:t>
            </a:r>
            <a:r>
              <a:rPr lang="x-none" smtClean="0"/>
              <a:t>федеральный </a:t>
            </a:r>
            <a:r>
              <a:rPr lang="x-none"/>
              <a:t>бюджет </a:t>
            </a:r>
            <a:r>
              <a:rPr lang="x-none" b="1"/>
              <a:t>881</a:t>
            </a:r>
            <a:r>
              <a:rPr lang="x-none"/>
              <a:t> тыс.руб.</a:t>
            </a:r>
            <a:endParaRPr lang="ru-RU" dirty="0"/>
          </a:p>
          <a:p>
            <a:pPr lvl="0">
              <a:buNone/>
            </a:pPr>
            <a:r>
              <a:rPr lang="x-none"/>
              <a:t> </a:t>
            </a:r>
            <a:r>
              <a:rPr lang="ru-RU" dirty="0" smtClean="0"/>
              <a:t>                          </a:t>
            </a:r>
            <a:r>
              <a:rPr lang="x-none" smtClean="0"/>
              <a:t>республиканский </a:t>
            </a:r>
            <a:r>
              <a:rPr lang="x-none"/>
              <a:t>бюджет </a:t>
            </a:r>
            <a:r>
              <a:rPr lang="x-none" b="1"/>
              <a:t>1710</a:t>
            </a:r>
            <a:r>
              <a:rPr lang="x-none"/>
              <a:t> тыс.руб.</a:t>
            </a:r>
            <a:endParaRPr lang="ru-RU" dirty="0"/>
          </a:p>
          <a:p>
            <a:pPr lvl="0">
              <a:buNone/>
            </a:pPr>
            <a:r>
              <a:rPr lang="x-none"/>
              <a:t> </a:t>
            </a:r>
            <a:r>
              <a:rPr lang="ru-RU" dirty="0" smtClean="0"/>
              <a:t>                          </a:t>
            </a:r>
            <a:r>
              <a:rPr lang="x-none" smtClean="0"/>
              <a:t>местный </a:t>
            </a:r>
            <a:r>
              <a:rPr lang="x-none"/>
              <a:t>бюджет </a:t>
            </a:r>
            <a:r>
              <a:rPr lang="x-none" b="1"/>
              <a:t>356</a:t>
            </a:r>
            <a:r>
              <a:rPr lang="x-none"/>
              <a:t> тыс.руб.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 descr="G0UralGMs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643445"/>
            <a:ext cx="2643205" cy="1733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VW3Ij4At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1" y="4640944"/>
            <a:ext cx="2571768" cy="171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643966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x-none" sz="2400"/>
              <a:t>ИНВЕСТИЦИОННЫЕ ПРОЕКТЫ НА ПЕРИОД ДО 2020 ГОДА</a:t>
            </a:r>
            <a:r>
              <a:t/>
            </a:r>
            <a:br/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071545"/>
          <a:ext cx="8715438" cy="562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5"/>
                <a:gridCol w="1740074"/>
                <a:gridCol w="983519"/>
                <a:gridCol w="756555"/>
                <a:gridCol w="781686"/>
                <a:gridCol w="4105619"/>
              </a:tblGrid>
              <a:tr h="529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Название инвестиционного проекта / Инициатор проекта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Срок 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реализации проекта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Стоимость проекта, 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млн. руб.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Создание рабочих мест, ед.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Текущее состояние (уровень 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готовности)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7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Строительство молочно – товарной фермы на 208 голов ООО «Заречье» (ООО «Заречье»)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2014-2017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63,0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сохранен 10,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создано 5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99 %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91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Строительство межпоселенческого полигона в с. Ижма и объекта размещения (площади хранения) твердых бытовых отходов в с. Сизябск Ижемского района Республики Коми (администрация МР «Ижемский»)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2012-2020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220,84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20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по строительству полигона хранения ТБО в с. Ижма Распоряжением Правительства Республики Коми № 6-р от 16 января 2017 года включено в адресную инвестиционную программу Республики коми на 2017 год и плановый период 2018 и 2019 года.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«Строительство водопроводных сетей в п. Щельяюр по ул. Трудовая-Новая-Лесозаводская» (администрация МР «Ижемский»)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2015-2017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13,97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Не предусмотрено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Ввод – конец 2017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г.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8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Calibri"/>
                        </a:rPr>
                        <a:t>«Строительство молочно-товарной фермы в КФХ Канева Николая Алексеевича на 100 голов коров в д. Ласта Ижемского района» (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ИП, глава КФХ Канев Н.А.</a:t>
                      </a:r>
                      <a:r>
                        <a:rPr lang="ru-RU" sz="1000"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2015-2018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22,6</a:t>
                      </a: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Сохранено 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27,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создано 3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30%</a:t>
                      </a: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928669"/>
          <a:ext cx="7786744" cy="5572163"/>
        </p:xfrm>
        <a:graphic>
          <a:graphicData uri="http://schemas.openxmlformats.org/drawingml/2006/table">
            <a:tbl>
              <a:tblPr/>
              <a:tblGrid>
                <a:gridCol w="297209"/>
                <a:gridCol w="1327669"/>
                <a:gridCol w="2005657"/>
                <a:gridCol w="1552767"/>
                <a:gridCol w="1951740"/>
                <a:gridCol w="651702"/>
              </a:tblGrid>
              <a:tr h="642941">
                <a:tc>
                  <a:txBody>
                    <a:bodyPr/>
                    <a:lstStyle/>
                    <a:p>
                      <a:pPr marL="5080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Кадастровый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 земель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объекта недвижимого имущества на ЗУ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Площадь, кв.м.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11:14:2001006:167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Щельяюр ул.Гагарина, д.41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пустующий жилой дом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11:14:2001006:170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Щельяюр ул. Рабочая, д.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11:14:2001006:179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Щельяюр ул. Рабочая, д.7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пустующий жилой дом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11:14:2001005:277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Щельяюр ул.Рабочая, д.16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соццентра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11:14:2001002:155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 Щельяюр ул.Пристанская, д. 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11:14:1301001:194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Кельчиюр, ул. Центральная, 168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 склада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11:14:1301001:195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Кельчиюр, ул. Центральная, 170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 овощехранилища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11:14:1301001:196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Кельчиюр, ул. Центральная, 169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11:14:1101001:24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Усть-Ижма, д. 238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свободен от построек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11:14:1401001:16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Большое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Галово, д. 136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11:14:3601001:507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Сизябск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11:14:3601001:538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Сизябск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фундамент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11:14:3601001:508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Сизябск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11:14:3601001:550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Сизябск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214290"/>
            <a:ext cx="8643966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ИНВЕСТИЦИОННЫЕ ПЛОЩАДКИ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858280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4414" y="357166"/>
            <a:ext cx="6400800" cy="1000108"/>
          </a:xfrm>
        </p:spPr>
        <p:txBody>
          <a:bodyPr>
            <a:normAutofit/>
          </a:bodyPr>
          <a:lstStyle/>
          <a:p>
            <a:pPr lvl="0"/>
            <a:r>
              <a:rPr lang="x-none" sz="2400" b="1"/>
              <a:t>Общие сведения о МО МР «Ижемский»</a:t>
            </a:r>
            <a:endParaRPr lang="ru-RU" sz="2400" dirty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1397000"/>
          <a:ext cx="6096000" cy="431342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Страна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Россия 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Субъект Федерации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Республика Коми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Дата образования района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 июля 1929 года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Административный центр муниципального района «Ижемский»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с. Ижма 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Муниципальное устройство: 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муниципальных образований, из них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муниципальный район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сельские поселения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количество населенных пунктов, из них 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поселки сельского типа</a:t>
                      </a:r>
                      <a:endParaRPr lang="ru-RU" sz="11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сел</a:t>
                      </a:r>
                      <a:endParaRPr lang="ru-RU" sz="11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деревень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22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pic>
        <p:nvPicPr>
          <p:cNvPr id="13" name="Рисунок 12" descr="3vaRRCQWB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072074"/>
            <a:ext cx="2857488" cy="161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286809" cy="6286543"/>
        </p:xfrm>
        <a:graphic>
          <a:graphicData uri="http://schemas.openxmlformats.org/drawingml/2006/table">
            <a:tbl>
              <a:tblPr/>
              <a:tblGrid>
                <a:gridCol w="316296"/>
                <a:gridCol w="1412931"/>
                <a:gridCol w="2134460"/>
                <a:gridCol w="1652485"/>
                <a:gridCol w="2077082"/>
                <a:gridCol w="693555"/>
              </a:tblGrid>
              <a:tr h="20955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11:14:0301001:402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Брыка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298139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11:14:3401001:204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Бакур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11:14:3401001:206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Бакур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11:14:0701001:327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Брыкаланск, Школьный пер,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11:14:2201004:145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с.Ижма, ул.Советская, 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имеется административное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11:14:1701001:13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Краснобор, ул. Центральная, д.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11:14:1701001:15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Краснобор, ул. Центральная, д. 4б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11:14:1701001:16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Краснобор, ул. Центральная, д. 4в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11:14:0801001:6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 склад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11:14:0801001:7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11:14:0801001:34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гараж, боксы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22630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11:14:0801001:35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332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11:14:0801001:36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217а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административное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11:14:0801001:37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конюшня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11:14:0801001:38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столярка и пилорама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10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11:14:0801001:370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 Няшабож, ул. Центральная, 209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11:14:0901001:63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Пиль-Егор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свободен от построек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sz="2400" smtClean="0"/>
              <a:t>Контакты: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x-none" sz="4800" smtClean="0"/>
              <a:t>Администрация муниципального района «Ижемский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169460, Республика Коми, Ижемский район, с. Ижма, ул.Советская, д. 45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x-none" sz="4800" smtClean="0"/>
              <a:t>Руководитель администрации муниципального района «Ижемский»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Терентьева Любовь Ивановна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Тел. приемной руководителя администрации 8(28140)94-7-68, 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факс </a:t>
            </a:r>
            <a:r>
              <a:rPr lang="en-US" sz="4800" dirty="0" smtClean="0"/>
              <a:t>8(28140) 94-1-07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Заместитель руководителя администрации муниципального района «Ижемский»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Когут Мария Васильевна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Тел. 8(28140) 94-6-66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 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Начальник отдела экономического анализа, прогнозирования и осуществления закупок  </a:t>
            </a:r>
          </a:p>
          <a:p>
            <a:pPr>
              <a:buNone/>
            </a:pPr>
            <a:r>
              <a:rPr lang="x-none" sz="4800" smtClean="0"/>
              <a:t>Тугашева Татьяна Алексеевна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Тел. 8(28140) 94-6-03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 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Начальник отдела по  управлению земельными ресурсами и муниципальным имуществом </a:t>
            </a: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Чупрова Людмила Николаевна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Тел. 8(28140) 94-2-78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 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Начальник отдела строительства,  архитектуры и градостроительства </a:t>
            </a: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x-none" sz="4800" smtClean="0"/>
              <a:t>Терентьева Анастасия Ивановна</a:t>
            </a:r>
            <a:endParaRPr lang="ru-RU" sz="4800" dirty="0" smtClean="0"/>
          </a:p>
          <a:p>
            <a:pPr>
              <a:buNone/>
            </a:pPr>
            <a:r>
              <a:rPr lang="x-none" sz="4800" smtClean="0"/>
              <a:t>Тел. 8(28140) 98-2-80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5572140"/>
            <a:ext cx="922555" cy="114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85728"/>
            <a:ext cx="8858280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71604" y="285728"/>
            <a:ext cx="6400800" cy="1000108"/>
          </a:xfrm>
        </p:spPr>
        <p:txBody>
          <a:bodyPr>
            <a:normAutofit/>
          </a:bodyPr>
          <a:lstStyle/>
          <a:p>
            <a:pPr lvl="0"/>
            <a:r>
              <a:rPr lang="x-none" sz="2400" b="1"/>
              <a:t>Общие сведения о МО МР «Ижемский»</a:t>
            </a:r>
            <a:endParaRPr lang="ru-RU" sz="24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071546"/>
          <a:ext cx="6262710" cy="496682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131355"/>
                <a:gridCol w="3131355"/>
              </a:tblGrid>
              <a:tr h="1583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площадь, га в том </a:t>
                      </a:r>
                      <a:r>
                        <a:rPr lang="ru-RU" sz="1200" dirty="0" smtClean="0"/>
                        <a:t>числе: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 земли сельскохозяйственного назначения 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 </a:t>
                      </a:r>
                      <a:r>
                        <a:rPr lang="ru-RU" sz="1200" dirty="0"/>
                        <a:t>земли населенных пунктов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земли промышленности, энергетики, транспорта, связи, радиовещания, телевидения и иного назначения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 земли лесного фонда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1843557  (4,4% площади Республики Коми)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46675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4818,7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40931,2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1751132,1</a:t>
                      </a: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Месторасположение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Север центральной части республики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520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Расстояние: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 г. Сыктывкара (км)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 железнодорожной станции «</a:t>
                      </a:r>
                      <a:r>
                        <a:rPr lang="ru-RU" sz="1200" dirty="0" err="1"/>
                        <a:t>Ираёль</a:t>
                      </a:r>
                      <a:r>
                        <a:rPr lang="ru-RU" sz="1200" dirty="0"/>
                        <a:t>»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544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98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77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Граничит: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северо-востоке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Усинский район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запад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Усть-Цилемский район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восток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Печорский район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39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юг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Сосногорский район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Ухтинский районы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39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Численность постоянного населения, тыс. человек (на 1января 2017 года)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17,5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Средний возраст жителей района (лет)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37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339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Плотность населения, человек на 1 кв.км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0,95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  <a:tr h="16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Официальный сайт</a:t>
                      </a: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hlinkClick r:id="rId2"/>
                        </a:rPr>
                        <a:t>www.admizhma.ru</a:t>
                      </a:r>
                      <a:r>
                        <a:rPr lang="ru-RU" sz="1200" dirty="0"/>
                        <a:t> </a:t>
                      </a: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ятиугольник 4"/>
          <p:cNvSpPr/>
          <p:nvPr/>
        </p:nvSpPr>
        <p:spPr>
          <a:xfrm>
            <a:off x="0" y="428604"/>
            <a:ext cx="8858280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x-none" sz="2400"/>
              <a:t>Стратегическое планирование района</a:t>
            </a:r>
            <a:r>
              <a:rPr sz="2400"/>
              <a:t/>
            </a:r>
            <a:br>
              <a:rPr sz="240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31146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Разработана </a:t>
            </a:r>
            <a:r>
              <a:rPr lang="ru-RU" dirty="0"/>
              <a:t>Стратегия социально-экономического развития муниципального образования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на период до 2020 года </a:t>
            </a:r>
            <a:endParaRPr lang="ru-RU" dirty="0" smtClean="0"/>
          </a:p>
          <a:p>
            <a:r>
              <a:rPr lang="ru-RU" dirty="0"/>
              <a:t>В районе действуют  8 муниципальных программ, утвержденных постановлением администрации МР «</a:t>
            </a:r>
            <a:r>
              <a:rPr lang="ru-RU" dirty="0" err="1"/>
              <a:t>Ижемский</a:t>
            </a:r>
            <a:r>
              <a:rPr lang="ru-RU" dirty="0"/>
              <a:t>» от 08.04.2014 № 287 </a:t>
            </a:r>
            <a:r>
              <a:rPr lang="ru-RU" dirty="0" smtClean="0"/>
              <a:t> </a:t>
            </a:r>
            <a:r>
              <a:rPr lang="ru-RU" dirty="0"/>
              <a:t>«Об утверждении перечня муниципальных программ муниципального района «</a:t>
            </a:r>
            <a:r>
              <a:rPr lang="ru-RU" dirty="0" err="1"/>
              <a:t>Ижемский</a:t>
            </a:r>
            <a:r>
              <a:rPr lang="ru-RU" dirty="0"/>
              <a:t>» </a:t>
            </a:r>
          </a:p>
        </p:txBody>
      </p:sp>
      <p:pic>
        <p:nvPicPr>
          <p:cNvPr id="4" name="Рисунок 3" descr="G0UralGMs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786322"/>
            <a:ext cx="2643174" cy="173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ятиугольник 4"/>
          <p:cNvSpPr/>
          <p:nvPr/>
        </p:nvSpPr>
        <p:spPr>
          <a:xfrm>
            <a:off x="0" y="357166"/>
            <a:ext cx="8858280" cy="8572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r>
              <a:t/>
            </a:r>
            <a:br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u="sng" dirty="0" smtClean="0"/>
              <a:t>Почвы</a:t>
            </a:r>
          </a:p>
          <a:p>
            <a:r>
              <a:rPr lang="ru-RU" dirty="0"/>
              <a:t>В долинах рек Печора, Ижма на значительных площадях сформировались дерново-пойменные почвы, занятые преимущественно лугами. </a:t>
            </a:r>
          </a:p>
          <a:p>
            <a:r>
              <a:rPr lang="ru-RU" dirty="0"/>
              <a:t>На юге района преобладают подзолы </a:t>
            </a:r>
            <a:r>
              <a:rPr lang="ru-RU" dirty="0" err="1"/>
              <a:t>иллювиально-гумусо-железисто-глеевые</a:t>
            </a:r>
            <a:r>
              <a:rPr lang="ru-RU" dirty="0"/>
              <a:t>, торфянисто-, торфянисто-глеевые, торфяные. В поймах рек образовались аллювиальные почвы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nQJua2-gF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5000636"/>
            <a:ext cx="2741061" cy="1681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2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5000636"/>
            <a:ext cx="2428892" cy="168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357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Пятиугольник 4"/>
          <p:cNvSpPr/>
          <p:nvPr/>
        </p:nvSpPr>
        <p:spPr>
          <a:xfrm>
            <a:off x="0" y="357166"/>
            <a:ext cx="8858280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u="sng" dirty="0"/>
              <a:t>Водные </a:t>
            </a:r>
            <a:r>
              <a:rPr lang="ru-RU" sz="4000" b="1" i="1" u="sng" dirty="0" smtClean="0"/>
              <a:t>ресурсы</a:t>
            </a:r>
          </a:p>
          <a:p>
            <a:r>
              <a:rPr lang="ru-RU" dirty="0" err="1"/>
              <a:t>Гидросеть</a:t>
            </a:r>
            <a:r>
              <a:rPr lang="ru-RU" dirty="0"/>
              <a:t> принадлежит бассейну р. Печора. Главная река – Печора, пересекающая район с юго-запада на северо-восток, имеет широкую пойму (3–6 км) и ширину русла от 900 до 2000 м. Глубина реки на плесах составляет 3–10 м, на перекатах до 2 м, скорость течения 0,5–0,7 м/сек. </a:t>
            </a:r>
          </a:p>
          <a:p>
            <a:r>
              <a:rPr lang="ru-RU" dirty="0" err="1"/>
              <a:t>Ижемский</a:t>
            </a:r>
            <a:r>
              <a:rPr lang="ru-RU" dirty="0"/>
              <a:t> район перспективен для поисков подземных пресных вод, обогащенных органическими веществами в отложениях средней и верхней </a:t>
            </a:r>
            <a:r>
              <a:rPr lang="ru-RU" dirty="0" smtClean="0"/>
              <a:t>юры</a:t>
            </a:r>
          </a:p>
          <a:p>
            <a:r>
              <a:rPr lang="ru-RU" dirty="0" smtClean="0"/>
              <a:t>Воды</a:t>
            </a:r>
            <a:r>
              <a:rPr lang="ru-RU" dirty="0"/>
              <a:t>, обогащенные органикой, могут быть использованы для целей бальнеологии. Необходимо более детальное всестороннее их изучение.</a:t>
            </a:r>
          </a:p>
          <a:p>
            <a:endParaRPr lang="ru-RU" dirty="0"/>
          </a:p>
        </p:txBody>
      </p:sp>
      <p:pic>
        <p:nvPicPr>
          <p:cNvPr id="4" name="Рисунок 3" descr="cjl5-H5S9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5214951"/>
            <a:ext cx="228601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g-vitrine-r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214950"/>
            <a:ext cx="2214578" cy="147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858280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i="1" u="sng" dirty="0" smtClean="0"/>
              <a:t>Лесные ресурсы</a:t>
            </a:r>
          </a:p>
          <a:p>
            <a:r>
              <a:rPr lang="ru-RU" dirty="0"/>
              <a:t>Растительность района определяется его положением в </a:t>
            </a:r>
            <a:r>
              <a:rPr lang="ru-RU" dirty="0" err="1"/>
              <a:t>подзонах</a:t>
            </a:r>
            <a:r>
              <a:rPr lang="ru-RU" dirty="0"/>
              <a:t> </a:t>
            </a:r>
            <a:r>
              <a:rPr lang="ru-RU" dirty="0" err="1"/>
              <a:t>крайнесеверной</a:t>
            </a:r>
            <a:r>
              <a:rPr lang="ru-RU" dirty="0"/>
              <a:t> и северной тайги. Основная часть территории района находится в </a:t>
            </a:r>
            <a:r>
              <a:rPr lang="ru-RU" dirty="0" err="1"/>
              <a:t>подзоне</a:t>
            </a:r>
            <a:r>
              <a:rPr lang="ru-RU" dirty="0"/>
              <a:t> северной тайги и покрыта хвойными, преимущественно еловыми, лесами с примесью березы. Из лесных пород преобладают хвойные, среди них ель и сосна. Незначительные площади заняты кедром. </a:t>
            </a:r>
          </a:p>
        </p:txBody>
      </p:sp>
      <p:pic>
        <p:nvPicPr>
          <p:cNvPr id="4" name="Рисунок 3" descr="Gs-1vFSYc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143512"/>
            <a:ext cx="2500330" cy="157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 descr="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29" y="5143512"/>
            <a:ext cx="2321651" cy="1548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2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143512"/>
            <a:ext cx="2357454" cy="157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357166"/>
            <a:ext cx="8858280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400"/>
              <a:t>Сведения об экономических субъектах и основных показателях социально-экономического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i="1" u="sng" dirty="0"/>
              <a:t>Животный мир</a:t>
            </a:r>
            <a:endParaRPr lang="ru-RU" sz="3300" dirty="0"/>
          </a:p>
          <a:p>
            <a:r>
              <a:rPr lang="ru-RU" dirty="0" smtClean="0"/>
              <a:t>Животный </a:t>
            </a:r>
            <a:r>
              <a:rPr lang="ru-RU" dirty="0"/>
              <a:t>мир типичен для таежной зоны, наиболее характерные его представители – лось, медведь, северный олень, росомаха, горностай, выдра, норка, ондатра, лисица, белка, заяц, рысь. Из промысловых птиц в районе распространены глухарь, тетерев, рябчик, гуси, утки, белая куропатка. В реках водятся хариус, язь, плотва, окунь, налим; редко встречаются семга, сиг, нельма. </a:t>
            </a:r>
          </a:p>
          <a:p>
            <a:endParaRPr lang="ru-RU" dirty="0"/>
          </a:p>
        </p:txBody>
      </p:sp>
      <p:pic>
        <p:nvPicPr>
          <p:cNvPr id="4" name="Рисунок 3" descr="pilots-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143512"/>
            <a:ext cx="2500330" cy="157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0" y="6286520"/>
            <a:ext cx="6072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 descr="002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143512"/>
            <a:ext cx="2214546" cy="157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2729</Words>
  <Application>Microsoft Office PowerPoint</Application>
  <PresentationFormat>Экран (4:3)</PresentationFormat>
  <Paragraphs>495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ИНВЕСТИЦИОННЫЙ ПАСПОРТ  МО МР «ИЖЕМСКИЙ» </vt:lpstr>
      <vt:lpstr>Слайд 2</vt:lpstr>
      <vt:lpstr>Слайд 3</vt:lpstr>
      <vt:lpstr>Слайд 4</vt:lpstr>
      <vt:lpstr>Стратегическое планирование района </vt:lpstr>
      <vt:lpstr>Сведения об экономических субъектах и основных показателях социально-экономического развития </vt:lpstr>
      <vt:lpstr>Сведения об экономических субъектах и основных показателях социально-экономического развития</vt:lpstr>
      <vt:lpstr>Сведения об экономических субъектах и основных показателях социально-экономического развития</vt:lpstr>
      <vt:lpstr>Сведения об экономических субъектах и основных показателях социально-экономического развития</vt:lpstr>
      <vt:lpstr>Сведения об экономических субъектах и основных показателях социально-экономического развития</vt:lpstr>
      <vt:lpstr>Сведения об экономических субъектах и основных показателях социально-экономического развития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Финансовая сфера </vt:lpstr>
      <vt:lpstr>Финансовая сфера </vt:lpstr>
      <vt:lpstr>Слайд 27</vt:lpstr>
      <vt:lpstr>ИНВЕСТИЦИОННЫЕ ПРОЕКТЫ НА ПЕРИОД ДО 2020 ГОДА </vt:lpstr>
      <vt:lpstr>Слайд 29</vt:lpstr>
      <vt:lpstr>Слайд 30</vt:lpstr>
      <vt:lpstr>Контакты: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МО МР «ИЖЕМСКИЙ»</dc:title>
  <dc:creator>Денис</dc:creator>
  <cp:lastModifiedBy>Экономика</cp:lastModifiedBy>
  <cp:revision>7</cp:revision>
  <dcterms:created xsi:type="dcterms:W3CDTF">2017-11-28T14:28:11Z</dcterms:created>
  <dcterms:modified xsi:type="dcterms:W3CDTF">2017-11-29T11:42:18Z</dcterms:modified>
</cp:coreProperties>
</file>